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294" r:id="rId3"/>
    <p:sldId id="559" r:id="rId4"/>
    <p:sldId id="561" r:id="rId5"/>
    <p:sldId id="563" r:id="rId6"/>
    <p:sldId id="564" r:id="rId7"/>
    <p:sldId id="565" r:id="rId8"/>
    <p:sldId id="566" r:id="rId9"/>
    <p:sldId id="567" r:id="rId10"/>
    <p:sldId id="573" r:id="rId11"/>
    <p:sldId id="574" r:id="rId12"/>
    <p:sldId id="575" r:id="rId13"/>
    <p:sldId id="509" r:id="rId14"/>
    <p:sldId id="612" r:id="rId15"/>
    <p:sldId id="579" r:id="rId16"/>
    <p:sldId id="613" r:id="rId17"/>
    <p:sldId id="496" r:id="rId18"/>
    <p:sldId id="583" r:id="rId19"/>
    <p:sldId id="510" r:id="rId20"/>
    <p:sldId id="614" r:id="rId21"/>
    <p:sldId id="585" r:id="rId22"/>
    <p:sldId id="586" r:id="rId23"/>
    <p:sldId id="615" r:id="rId24"/>
    <p:sldId id="616" r:id="rId25"/>
    <p:sldId id="587" r:id="rId26"/>
    <p:sldId id="617" r:id="rId27"/>
    <p:sldId id="618" r:id="rId28"/>
    <p:sldId id="619" r:id="rId29"/>
    <p:sldId id="588" r:id="rId30"/>
    <p:sldId id="620" r:id="rId31"/>
    <p:sldId id="589" r:id="rId32"/>
    <p:sldId id="621" r:id="rId33"/>
    <p:sldId id="601" r:id="rId34"/>
    <p:sldId id="622" r:id="rId35"/>
    <p:sldId id="602" r:id="rId36"/>
    <p:sldId id="623" r:id="rId37"/>
    <p:sldId id="603" r:id="rId38"/>
    <p:sldId id="407" r:id="rId39"/>
    <p:sldId id="485" r:id="rId40"/>
  </p:sldIdLst>
  <p:sldSz cx="10077450" cy="756285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95"/>
    <p:restoredTop sz="94026"/>
  </p:normalViewPr>
  <p:slideViewPr>
    <p:cSldViewPr snapToGrid="0" snapToObjects="1">
      <p:cViewPr varScale="1">
        <p:scale>
          <a:sx n="116" d="100"/>
          <a:sy n="116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614EBBF-8A1C-274D-9A43-F07DDD038E4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642151-0C6B-2F49-B8E6-1D743B9F3E5F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196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85AE0F-A2A8-CA41-B287-8AF103742C58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Microsoft YaHei" pitchFamily="2"/>
              <a:cs typeface="Ari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00E9CD-BE8D-3E4E-A822-63A0F8F5F342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E313893-DF0F-0040-BE0E-E2A91F5D3132}" type="slidenum">
              <a:t>‹#›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Microsoft YaHei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199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4.png>
</file>

<file path=ppt/media/image16.png>
</file>

<file path=ppt/media/image18.png>
</file>

<file path=ppt/media/image2.png>
</file>

<file path=ppt/media/image21.png>
</file>

<file path=ppt/media/image24.png>
</file>

<file path=ppt/media/image25.png>
</file>

<file path=ppt/media/image27.png>
</file>

<file path=ppt/media/image28.png>
</file>

<file path=ppt/media/image30.png>
</file>

<file path=ppt/media/image32.png>
</file>

<file path=ppt/media/image35.png>
</file>

<file path=ppt/media/image37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939358-601E-CE49-A1E6-5F79B9D99C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764282"/>
            <a:ext cx="5028477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FCD8EB-B8D6-D64D-B888-5CD8345DA2AA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40" y="4777557"/>
            <a:ext cx="6217563" cy="45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D24E0B90-2C42-D34C-B082-B68F1592300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0906DD-1A01-C845-B545-B0BB312C70B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196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EE406-F268-3344-B9A4-3595572E255A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88D007-3162-F944-A6C3-C8A14D0ADE7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fld id="{39EC8647-F2F3-EE47-A182-5E45D159C4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51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0" baseline="0">
        <a:solidFill>
          <a:srgbClr val="000000"/>
        </a:solidFill>
        <a:uFillTx/>
        <a:latin typeface="Liberation Sans" pitchFamily="18"/>
        <a:ea typeface="Microsoft YaHei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>
            <a:extLst>
              <a:ext uri="{FF2B5EF4-FFF2-40B4-BE49-F238E27FC236}">
                <a16:creationId xmlns:a16="http://schemas.microsoft.com/office/drawing/2014/main" id="{DEAB159B-EC79-314B-A3A3-6B83DEE86AEA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973D9EB-4508-C94C-9C32-A9AAD98C6878}" type="slidenum">
              <a:t>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  <p:sp>
        <p:nvSpPr>
          <p:cNvPr id="3" name="Slide Image Placeholder 1">
            <a:extLst>
              <a:ext uri="{FF2B5EF4-FFF2-40B4-BE49-F238E27FC236}">
                <a16:creationId xmlns:a16="http://schemas.microsoft.com/office/drawing/2014/main" id="{281C94D0-82FE-2243-A85A-C2D46911C4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  <a:solidFill>
            <a:srgbClr val="729FCF"/>
          </a:solidFill>
          <a:ln w="25402">
            <a:solidFill>
              <a:srgbClr val="3465A4"/>
            </a:solidFill>
            <a:prstDash val="solid"/>
          </a:ln>
        </p:spPr>
      </p:sp>
      <p:sp>
        <p:nvSpPr>
          <p:cNvPr id="4" name="Notes Placeholder 2">
            <a:extLst>
              <a:ext uri="{FF2B5EF4-FFF2-40B4-BE49-F238E27FC236}">
                <a16:creationId xmlns:a16="http://schemas.microsoft.com/office/drawing/2014/main" id="{2DB217F1-EF6D-364A-9207-196C5AC3370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10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57045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588391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5106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1841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385663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274682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345927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17757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57491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19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7233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20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143406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93772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859988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2843149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291060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57848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722215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37458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26956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29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89178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Cerate the form </a:t>
            </a:r>
            <a:r>
              <a:rPr lang="en-US" dirty="0" err="1"/>
              <a:t>programatically</a:t>
            </a:r>
            <a:r>
              <a:rPr lang="en-US" dirty="0"/>
              <a:t> with greater detail.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20903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30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206085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31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608501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32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300372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33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86921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022582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21718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01458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37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95845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4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80434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5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32955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6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84215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7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46903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8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15750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5914A5-3891-324A-BDEB-89AAEDF0B2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3188" y="763588"/>
            <a:ext cx="5026025" cy="37719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801E4C-99C2-8C45-BFD3-B31C286DE4C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Reactive approach is cool that the model in the form matches what you setup in TS code.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23750-4169-B74B-9BA2-1E647E937AE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2DD7A52-8492-7F47-AFDC-8D554A3EF261}" type="slidenum">
              <a:t>9</a:t>
            </a:fld>
            <a:endParaRPr lang="en-US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Arial Unicode MS" pitchFamily="2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4442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44522-827A-6D42-9170-7E9F1EE4F07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60472" y="1238253"/>
            <a:ext cx="7558092" cy="2632072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5486AF-1C02-2D4F-BE3B-B17C17B0FA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60472" y="3971925"/>
            <a:ext cx="7558092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D35ED-EC73-8A44-8C26-75A0A3A24C4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A0F6F-9562-7043-928C-00C097FB824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15181-80CE-204F-9E75-258C551F8DB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A8A35D-E3E4-3C45-90DF-A747DC96631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898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BC50-546C-E042-B32F-AAF1043885B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559CCC-881D-8C4C-9ED5-3123B3FC5B3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27299-AF7C-084E-A0BD-EA361820F14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153DB-5DAD-8743-8252-D4C2BAFEC77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8947D-6056-1E4E-A3B2-5AB093CC04E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A194A8-15D3-5F4D-8863-2BCAFB1E413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82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8D8B36-356D-314D-8330-5128FAEA5909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7305671" y="301623"/>
            <a:ext cx="2266953" cy="5853110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033AE-69F2-AB41-850B-037DD909B24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503240" y="301623"/>
            <a:ext cx="6650038" cy="5853110"/>
          </a:xfrm>
        </p:spPr>
        <p:txBody>
          <a:bodyPr vert="eaVert">
            <a:normAutofit/>
          </a:bodyPr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FAC61E-1C62-214E-BD96-0F0C3DC1CAD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B35B30-CA0F-3848-BE0D-5FB220451F8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38AD9-4E50-6648-A0E1-DAB852786B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B125974-A9C2-8B4A-A378-6BB54F2FD55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00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D54C8-AD3E-CC4C-A95A-411EE27F956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D701E-5CFB-8B44-BB66-BE513B4DB55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D35F0-3B09-7045-8E17-6AC5B170BE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DED28-DE7F-6B46-B524-E2C450A82B9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D66B1-1DFB-D24D-8BB4-299012FF686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F5A05F9-F53E-A645-9C7C-6E45C35522D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319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C0279-4E85-604D-88A9-78F164BD68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7391" y="1885950"/>
            <a:ext cx="8691564" cy="3144841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49E10-F435-0449-9E9F-60742E49FC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7391" y="5060947"/>
            <a:ext cx="8691564" cy="1654177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0A8C7-7E3C-A940-B1C2-FB5018C4C1F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B43E-C570-D447-B5FB-0F8B1D80DD2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95A43-B516-0841-80CF-B41525F14D3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13DA31C-9B58-414F-B2AD-D87DBF40F39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96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0AF34-7656-6243-9CAE-1D3D0E758E0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8E2EB-8FA5-BD47-8C5A-FC9D12835B4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03240" y="1768477"/>
            <a:ext cx="4457700" cy="4386267"/>
          </a:xfrm>
        </p:spPr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E4AB5C-C529-6142-904D-67588A4CC89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5113333" y="1768477"/>
            <a:ext cx="4459291" cy="4386267"/>
          </a:xfrm>
        </p:spPr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DBE2E-0774-024C-860A-14563831832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D94B1-AB38-1549-9852-D490B5932E2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3DFEC-BBD8-0647-8BBC-307D5080D68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45F6A3-2E43-004F-8AAD-8CCE232E1E3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610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24D07-8A1B-484F-85BB-68570948F5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1564" cy="146049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1E22B-F46C-D046-8D4A-7DEDBBADCD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93736" y="1854202"/>
            <a:ext cx="4264020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2538-989F-A444-9826-03EFFE470EC3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93736" y="2762246"/>
            <a:ext cx="4264020" cy="4063995"/>
          </a:xfrm>
        </p:spPr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BE5337-8B92-204B-A923-03B1E077009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102223" y="1854202"/>
            <a:ext cx="4283077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AB48D8-B077-4148-963E-5190B2D91C22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5102223" y="2762246"/>
            <a:ext cx="4283077" cy="4063995"/>
          </a:xfrm>
        </p:spPr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/>
            </a:lvl2pPr>
            <a:lvl3pPr>
              <a:buSzPct val="100000"/>
              <a:buFont typeface="Arial" pitchFamily="34"/>
              <a:buChar char="•"/>
              <a:defRPr/>
            </a:lvl3pPr>
            <a:lvl4pPr>
              <a:buSzPct val="100000"/>
              <a:buFont typeface="Arial" pitchFamily="34"/>
              <a:buChar char="•"/>
              <a:defRPr/>
            </a:lvl4pPr>
            <a:lvl5pPr>
              <a:buSzPct val="100000"/>
              <a:buFont typeface="Arial" pitchFamily="34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159593-7880-E64B-8C61-8D7A2A4A09D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1D3C8A-7F1C-7C49-8475-F99E734DC45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0443FA-9369-E741-9F3C-BB5FA655668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F08A5BE-03DE-B946-8ECA-95D1A9BA82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85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BA1A8-31E7-B545-9DC2-A5D50A30A31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C89648-A977-6341-A34D-E956FCB57AF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8E2F62-4933-D546-87A9-B933F1BFDD4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6B61D-1E4A-ED43-A75E-9375EFE3F0D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FE9492-34B0-EC47-A12B-B921EC91E3C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85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4D1D82-98D9-F648-8A49-48A9EC9E593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E1DDAA-156A-E94D-AFE1-D81B3BCDDFF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617FF-EA82-4143-8B08-C269597E799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E143E9-EAB8-1447-9B17-2ECCEE01F44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744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EA500-C8B6-FF46-90AA-AF8D4C1DA3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4821"/>
            <a:ext cx="3251204" cy="1763713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DBAF1-DEC6-9442-991C-3D0FE17EEA7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4658" y="1089022"/>
            <a:ext cx="5100632" cy="5373691"/>
          </a:xfrm>
        </p:spPr>
        <p:txBody>
          <a:bodyPr/>
          <a:lstStyle>
            <a:lvl1pPr>
              <a:defRPr/>
            </a:lvl1pPr>
            <a:lvl2pPr>
              <a:buSzPct val="100000"/>
              <a:buFont typeface="Arial" pitchFamily="34"/>
              <a:buChar char="•"/>
              <a:defRPr sz="2800"/>
            </a:lvl2pPr>
            <a:lvl3pPr>
              <a:buSzPct val="100000"/>
              <a:buFont typeface="Arial" pitchFamily="34"/>
              <a:buChar char="•"/>
              <a:defRPr sz="2400"/>
            </a:lvl3pPr>
            <a:lvl4pPr>
              <a:buSzPct val="100000"/>
              <a:buFont typeface="Arial" pitchFamily="34"/>
              <a:buChar char="•"/>
              <a:defRPr sz="2000"/>
            </a:lvl4pPr>
            <a:lvl5pPr>
              <a:buSzPct val="100000"/>
              <a:buFont typeface="Arial" pitchFamily="34"/>
              <a:buChar char="•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1E3BEA-4E73-A944-9AD6-CCA866B5C0E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369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4A3E7-7F6B-B546-86F3-F7884402C14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16745-8D3C-5C4D-A61C-5DFF94565E6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0B9B4-9CA0-9049-88AA-70D23880EE0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C24A20-E1EC-A94B-9862-EEA3C522D84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5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03B24-7625-4047-B02B-B4B853D48D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3736" y="504821"/>
            <a:ext cx="3251204" cy="1763713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CF8AF5-6889-BB46-828C-9CBF92EF13C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4284658" y="1089022"/>
            <a:ext cx="5100632" cy="5373691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FF2F7-CD0D-064C-942D-993D4B6442A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369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F0604-5E45-5A40-8F04-E21B7D669D8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73625-A038-464E-82EC-9D9E15C971A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E2C2B2-6B8B-474F-8114-5326C581A92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681FAF-276F-194D-9F90-506305515A3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0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7ED75E-05A4-7A4C-BEC4-8FB8E3A2C2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276" y="300956"/>
            <a:ext cx="9068763" cy="1262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CB8FC-3A05-D04E-A72B-7D17B4C0D3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276" y="1769043"/>
            <a:ext cx="9068763" cy="43855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30FA9-7C1F-1947-9BF6-29A2017F6504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276" y="6888595"/>
            <a:ext cx="2347557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70F1B-DAA1-F14A-9ABC-44E902AB05F6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5559" y="6888595"/>
            <a:ext cx="3193916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A5B73-2133-B749-8913-A8CD0705D28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4482" y="6888595"/>
            <a:ext cx="2347557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Arial Unicode MS" pitchFamily="2"/>
                <a:cs typeface="Tahoma" pitchFamily="2"/>
              </a:defRPr>
            </a:lvl1pPr>
          </a:lstStyle>
          <a:p>
            <a:pPr lvl="0"/>
            <a:fld id="{71AAB80A-E60F-6B42-BBA6-1D2F49C6CD63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Liberation Sans" pitchFamily="18"/>
          <a:ea typeface="Microsoft YaHei" pitchFamily="2"/>
          <a:cs typeface="Arial" pitchFamily="2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1415"/>
        </a:spcBef>
        <a:spcAft>
          <a:spcPts val="0"/>
        </a:spcAft>
        <a:buNone/>
        <a:tabLst/>
        <a:defRPr lang="en-US" sz="3200" b="0" i="0" u="none" strike="noStrike" kern="1200" cap="none" spc="0" baseline="0">
          <a:solidFill>
            <a:srgbClr val="000000"/>
          </a:solidFill>
          <a:uFillTx/>
          <a:latin typeface="Liberation Sans" pitchFamily="18"/>
          <a:ea typeface="Microsoft YaHei" pitchFamily="2"/>
          <a:cs typeface="Arial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None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Word_Document5.docx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Word_Document6.docx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Word_Document7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7.emf"/><Relationship Id="rId4" Type="http://schemas.openxmlformats.org/officeDocument/2006/relationships/package" Target="../embeddings/Microsoft_Word_Document8.doc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9.emf"/><Relationship Id="rId4" Type="http://schemas.openxmlformats.org/officeDocument/2006/relationships/package" Target="../embeddings/Microsoft_Word_Document9.docx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Word_Document10.doc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Word_Document11.doc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Word_Document12.docx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13.docx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Word_Document14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Word_Document15.docx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Word_Document16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17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Word_Document18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emy.com/course/the-complete-guide-to-angular-2/learn/lecture/6659432#overview" TargetMode="External"/><Relationship Id="rId2" Type="http://schemas.openxmlformats.org/officeDocument/2006/relationships/hyperlink" Target="https://www.udemy.com/course/the-complete-guide-to-angular-2/learn/practice/278#overview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.docx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Word_Document1.docx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package" Target="../embeddings/Microsoft_Word_Document2.doc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7.emf"/><Relationship Id="rId4" Type="http://schemas.openxmlformats.org/officeDocument/2006/relationships/package" Target="../embeddings/Microsoft_Word_Document3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package" Target="../embeddings/Microsoft_Word_Document4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77450" cy="7562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5931" y="354800"/>
            <a:ext cx="9544175" cy="6853249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89195" y="3678719"/>
            <a:ext cx="2720911" cy="352933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Shape 81">
            <a:extLst>
              <a:ext uri="{FF2B5EF4-FFF2-40B4-BE49-F238E27FC236}">
                <a16:creationId xmlns:a16="http://schemas.microsoft.com/office/drawing/2014/main" id="{1294B15F-D2FD-2F40-B2A9-EB0FEB3FB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287" y="3046152"/>
            <a:ext cx="6403140" cy="1424698"/>
          </a:xfrm>
          <a:prstGeom prst="rect">
            <a:avLst/>
          </a:prstGeom>
          <a:noFill/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BB082C6E-F7B4-FC4E-A3B9-11210C1AAB3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503276" y="1769043"/>
            <a:ext cx="9068763" cy="5456160"/>
          </a:xfrm>
        </p:spPr>
        <p:txBody>
          <a:bodyPr anchor="ctr" anchorCtr="1"/>
          <a:lstStyle/>
          <a:p>
            <a:pPr lvl="0" algn="ctr"/>
            <a:endParaRPr lang="en-US" dirty="0">
              <a:solidFill>
                <a:srgbClr val="FFFFFF"/>
              </a:solidFill>
            </a:endParaRPr>
          </a:p>
          <a:p>
            <a:pPr lvl="0" algn="ctr"/>
            <a:endParaRPr lang="en-US" dirty="0">
              <a:solidFill>
                <a:srgbClr val="FFFFFF"/>
              </a:solidFill>
            </a:endParaRPr>
          </a:p>
          <a:p>
            <a:pPr lvl="0" algn="ctr"/>
            <a:endParaRPr lang="en-US" dirty="0">
              <a:solidFill>
                <a:srgbClr val="006699"/>
              </a:solidFill>
            </a:endParaRPr>
          </a:p>
          <a:p>
            <a:pPr lvl="0" algn="ctr"/>
            <a:r>
              <a:rPr lang="en-US" dirty="0">
                <a:solidFill>
                  <a:srgbClr val="006699"/>
                </a:solidFill>
              </a:rPr>
              <a:t>Codergirl – Frontend</a:t>
            </a:r>
          </a:p>
          <a:p>
            <a:pPr lvl="0" algn="ctr"/>
            <a:r>
              <a:rPr lang="en-US" dirty="0">
                <a:solidFill>
                  <a:srgbClr val="006699"/>
                </a:solidFill>
              </a:rPr>
              <a:t>Unit 2 - Class 10</a:t>
            </a:r>
          </a:p>
          <a:p>
            <a:pPr lvl="0" algn="ctr"/>
            <a:r>
              <a:rPr lang="en-US" dirty="0">
                <a:solidFill>
                  <a:srgbClr val="006699"/>
                </a:solidFill>
              </a:rPr>
              <a:t>Jan 11,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Form Validations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ABE6EC9-66FD-AA48-A9EC-B7C307C9A0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944845" y="1869618"/>
            <a:ext cx="7742580" cy="4457040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Template driven approach adds validation to template.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Reactive approach is different. Validator added in code. Reference to Validator (not execute it).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BE88223-9DB7-CC49-A796-6884ACE0F2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877288"/>
              </p:ext>
            </p:extLst>
          </p:nvPr>
        </p:nvGraphicFramePr>
        <p:xfrm>
          <a:off x="1200734" y="3313583"/>
          <a:ext cx="4899025" cy="301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070" name="Document" r:id="rId4" imgW="7556500" imgH="4648200" progId="Word.Document.12">
                  <p:embed/>
                </p:oleObj>
              </mc:Choice>
              <mc:Fallback>
                <p:oleObj name="Document" r:id="rId4" imgW="7556500" imgH="4648200" progId="Word.Document.12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2958C3C-B9B3-224F-85FF-D7D6BDAB47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0734" y="3313583"/>
                        <a:ext cx="4899025" cy="301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283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Form Validations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E5123BD-A8F5-0A4E-9BBD-3450A61C5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220" y="1861388"/>
            <a:ext cx="6169438" cy="549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50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Form Validations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179A7A-AFD4-5843-B3BE-45A56754A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405" y="1916766"/>
            <a:ext cx="7515771" cy="564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855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Getting Access </a:t>
            </a:r>
            <a:r>
              <a:rPr lang="en-US"/>
              <a:t>to Controls. 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ABE6EC9-66FD-AA48-A9EC-B7C307C9A0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268361" y="1869618"/>
            <a:ext cx="7840826" cy="4987366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D5CC87-5933-5D4C-A43A-FB95E359D9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9321784"/>
              </p:ext>
            </p:extLst>
          </p:nvPr>
        </p:nvGraphicFramePr>
        <p:xfrm>
          <a:off x="2306694" y="2317374"/>
          <a:ext cx="4857750" cy="485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551" name="Document" r:id="rId4" imgW="7556500" imgH="7556500" progId="Word.Document.12">
                  <p:embed/>
                </p:oleObj>
              </mc:Choice>
              <mc:Fallback>
                <p:oleObj name="Document" r:id="rId4" imgW="7556500" imgH="7556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6694" y="2317374"/>
                        <a:ext cx="4857750" cy="4856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5432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Getting Access </a:t>
            </a:r>
            <a:r>
              <a:rPr lang="en-US"/>
              <a:t>to Controls. 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30392C-9771-194D-92ED-88E955DD0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361" y="2852012"/>
            <a:ext cx="8619312" cy="415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4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Add styling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806D802-8786-7949-B642-62BA37D6EC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3118125"/>
              </p:ext>
            </p:extLst>
          </p:nvPr>
        </p:nvGraphicFramePr>
        <p:xfrm>
          <a:off x="1258888" y="3087688"/>
          <a:ext cx="75565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86" name="Document" r:id="rId4" imgW="7556500" imgH="1384300" progId="Word.Document.12">
                  <p:embed/>
                </p:oleObj>
              </mc:Choice>
              <mc:Fallback>
                <p:oleObj name="Document" r:id="rId4" imgW="7556500" imgH="1384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8888" y="3087688"/>
                        <a:ext cx="75565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4835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Add styling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26C57-5069-B042-A2EA-877877135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07" y="2805726"/>
            <a:ext cx="8326569" cy="381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535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Grouping Controls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4046B69-3601-B349-9EFA-568786A663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284889"/>
              </p:ext>
            </p:extLst>
          </p:nvPr>
        </p:nvGraphicFramePr>
        <p:xfrm>
          <a:off x="1771650" y="2222500"/>
          <a:ext cx="4845050" cy="506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446" name="Document" r:id="rId4" imgW="7556500" imgH="7899400" progId="Word.Document.12">
                  <p:embed/>
                </p:oleObj>
              </mc:Choice>
              <mc:Fallback>
                <p:oleObj name="Document" r:id="rId4" imgW="7556500" imgH="7899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1650" y="2222500"/>
                        <a:ext cx="4845050" cy="5065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4230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Grouping Controls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F6283EC-8F73-104E-A395-065DF5C30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32" y="2343961"/>
            <a:ext cx="8694484" cy="366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74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Array of Form Controls.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35BD2B-4036-6441-82C2-5BE4EE4D6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4105673"/>
              </p:ext>
            </p:extLst>
          </p:nvPr>
        </p:nvGraphicFramePr>
        <p:xfrm>
          <a:off x="2720068" y="1938836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232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20068" y="1938836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679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/>
              <a:t>Agenda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2ABE6EC9-66FD-AA48-A9EC-B7C307C9A05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366607" y="2399944"/>
            <a:ext cx="7742580" cy="4457040"/>
          </a:xfrm>
        </p:spPr>
        <p:txBody>
          <a:bodyPr anchor="t">
            <a:normAutofit/>
          </a:bodyPr>
          <a:lstStyle/>
          <a:p>
            <a:pPr marL="342900" lvl="0" indent="-342900">
              <a:buSzPct val="100000"/>
              <a:buFont typeface="Arial" panose="020B0604020202020204" pitchFamily="34" charset="0"/>
              <a:buChar char="•"/>
            </a:pPr>
            <a:r>
              <a:rPr lang="en-US" sz="2300" dirty="0"/>
              <a:t>Section 15 – Forms – Reactive Approach</a:t>
            </a:r>
          </a:p>
          <a:p>
            <a:pPr marL="342900" lvl="0" indent="-342900">
              <a:buSzPct val="100000"/>
              <a:buFont typeface="Arial" panose="020B0604020202020204" pitchFamily="34" charset="0"/>
              <a:buChar char="•"/>
            </a:pPr>
            <a:r>
              <a:rPr lang="en-US" sz="2300" dirty="0"/>
              <a:t>Studio – Assignment # 7 and Section 16.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Array of Form Controls.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35BD2B-4036-6441-82C2-5BE4EE4D6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297566"/>
              </p:ext>
            </p:extLst>
          </p:nvPr>
        </p:nvGraphicFramePr>
        <p:xfrm>
          <a:off x="2719388" y="2538413"/>
          <a:ext cx="4111625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655" name="Document" r:id="rId4" imgW="7556500" imgH="6019800" progId="Word.Document.12">
                  <p:embed/>
                </p:oleObj>
              </mc:Choice>
              <mc:Fallback>
                <p:oleObj name="Document" r:id="rId4" imgW="7556500" imgH="60198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135BD2B-4036-6441-82C2-5BE4EE4D6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9388" y="2538413"/>
                        <a:ext cx="4111625" cy="327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75616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Array of Form Controls.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9F23E7-7891-A44D-A150-C4427B109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435" y="1881041"/>
            <a:ext cx="7742579" cy="560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35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Creating Custom Validators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35BD2B-4036-6441-82C2-5BE4EE4D6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073428"/>
              </p:ext>
            </p:extLst>
          </p:nvPr>
        </p:nvGraphicFramePr>
        <p:xfrm>
          <a:off x="2719388" y="2166938"/>
          <a:ext cx="4111625" cy="402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253" name="Document" r:id="rId4" imgW="7556500" imgH="7391400" progId="Word.Document.12">
                  <p:embed/>
                </p:oleObj>
              </mc:Choice>
              <mc:Fallback>
                <p:oleObj name="Document" r:id="rId4" imgW="7556500" imgH="73914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135BD2B-4036-6441-82C2-5BE4EE4D6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9388" y="2166938"/>
                        <a:ext cx="4111625" cy="4021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8950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Creating Custom Validators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35BD2B-4036-6441-82C2-5BE4EE4D6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2735824"/>
              </p:ext>
            </p:extLst>
          </p:nvPr>
        </p:nvGraphicFramePr>
        <p:xfrm>
          <a:off x="2719388" y="1939925"/>
          <a:ext cx="4111625" cy="447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00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135BD2B-4036-6441-82C2-5BE4EE4D6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19388" y="1939925"/>
                        <a:ext cx="4111625" cy="4476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17724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Creating Custom Validators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ED725-43C0-124F-B2D7-4FABD36D5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138" y="2013215"/>
            <a:ext cx="7843536" cy="504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6109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Using Error Codes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CA7745-F22F-9446-8CD4-EADDB28B6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07" y="2341129"/>
            <a:ext cx="7519445" cy="474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948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Using Error Codes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052BB57-4A75-584F-B0A0-5F82A1A3D2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9666465"/>
              </p:ext>
            </p:extLst>
          </p:nvPr>
        </p:nvGraphicFramePr>
        <p:xfrm>
          <a:off x="2309993" y="2293818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864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09993" y="2293818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84756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Using Error Codes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3883F-F54F-2641-829F-DC4D7023B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869" y="2337217"/>
            <a:ext cx="8710843" cy="352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7357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Using Error Codes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C32A1-4DB2-D84F-8164-74B280142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138" y="2847371"/>
            <a:ext cx="8273891" cy="355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816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Creating a Custom Async Validator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5B55011-E54C-864E-952F-54922592F5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9783900"/>
              </p:ext>
            </p:extLst>
          </p:nvPr>
        </p:nvGraphicFramePr>
        <p:xfrm>
          <a:off x="2113224" y="2305392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909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3224" y="2305392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6657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F3377C-7A11-6B45-BFC0-086502E37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73" y="2448233"/>
            <a:ext cx="8711966" cy="4068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204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Creating a Custom Async Validator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AF7608-1513-7E44-BE09-343CAD98C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445" y="1886663"/>
            <a:ext cx="7500902" cy="567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049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Reacting to Status or Value Changes.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135BD2B-4036-6441-82C2-5BE4EE4D6C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856320"/>
              </p:ext>
            </p:extLst>
          </p:nvPr>
        </p:nvGraphicFramePr>
        <p:xfrm>
          <a:off x="2580491" y="2355027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95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135BD2B-4036-6441-82C2-5BE4EE4D6C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0491" y="2355027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36559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Reacting to Status or Value Changes.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F1EED-4DE4-954F-9C34-92DC83E87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820" y="2299958"/>
            <a:ext cx="7131809" cy="463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01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Setting and patching form values.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9C52E02-209C-4742-8829-7B32ACFBA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7194068"/>
              </p:ext>
            </p:extLst>
          </p:nvPr>
        </p:nvGraphicFramePr>
        <p:xfrm>
          <a:off x="1722081" y="2770188"/>
          <a:ext cx="4111625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847" name="Document" r:id="rId4" imgW="7556500" imgH="6019800" progId="Word.Document.12">
                  <p:embed/>
                </p:oleObj>
              </mc:Choice>
              <mc:Fallback>
                <p:oleObj name="Document" r:id="rId4" imgW="7556500" imgH="60198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9C52E02-209C-4742-8829-7B32ACFBAD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2081" y="2770188"/>
                        <a:ext cx="4111625" cy="327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7539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Setting and patching form values.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9C52E02-209C-4742-8829-7B32ACFBA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0015563"/>
              </p:ext>
            </p:extLst>
          </p:nvPr>
        </p:nvGraphicFramePr>
        <p:xfrm>
          <a:off x="1722438" y="2170113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79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9C52E02-209C-4742-8829-7B32ACFBAD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2438" y="2170113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14811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Setting and patching form values.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B9068F-5486-1E4E-A036-A1F7CB7F9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305" y="2763339"/>
            <a:ext cx="7851563" cy="345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4325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Reset form values.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9C52E02-209C-4742-8829-7B32ACFBA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967117"/>
              </p:ext>
            </p:extLst>
          </p:nvPr>
        </p:nvGraphicFramePr>
        <p:xfrm>
          <a:off x="1722438" y="2170113"/>
          <a:ext cx="4111625" cy="447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26" name="Document" r:id="rId4" imgW="7556500" imgH="8229600" progId="Word.Document.12">
                  <p:embed/>
                </p:oleObj>
              </mc:Choice>
              <mc:Fallback>
                <p:oleObj name="Document" r:id="rId4" imgW="7556500" imgH="82296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9C52E02-209C-4742-8829-7B32ACFBAD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2438" y="2170113"/>
                        <a:ext cx="4111625" cy="447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09206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Setting and patching form values.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D9597A-71C2-D64A-9ECA-A36A2174F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607" y="2419085"/>
            <a:ext cx="8710843" cy="351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267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9" y="0"/>
            <a:ext cx="10074931" cy="75628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80677D43-DB57-4254-BD60-C0C10917D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48560" y="504190"/>
            <a:ext cx="6528890" cy="6516438"/>
          </a:xfrm>
          <a:custGeom>
            <a:avLst/>
            <a:gdLst>
              <a:gd name="connsiteX0" fmla="*/ 3848214 w 7898845"/>
              <a:gd name="connsiteY0" fmla="*/ 0 h 5909113"/>
              <a:gd name="connsiteX1" fmla="*/ 7898845 w 7898845"/>
              <a:gd name="connsiteY1" fmla="*/ 0 h 5909113"/>
              <a:gd name="connsiteX2" fmla="*/ 7898845 w 7898845"/>
              <a:gd name="connsiteY2" fmla="*/ 5907437 h 5909113"/>
              <a:gd name="connsiteX3" fmla="*/ 7778213 w 7898845"/>
              <a:gd name="connsiteY3" fmla="*/ 5907437 h 5909113"/>
              <a:gd name="connsiteX4" fmla="*/ 7778213 w 7898845"/>
              <a:gd name="connsiteY4" fmla="*/ 5909093 h 5909113"/>
              <a:gd name="connsiteX5" fmla="*/ 7485321 w 7898845"/>
              <a:gd name="connsiteY5" fmla="*/ 5909093 h 5909113"/>
              <a:gd name="connsiteX6" fmla="*/ 7485321 w 7898845"/>
              <a:gd name="connsiteY6" fmla="*/ 5909094 h 5909113"/>
              <a:gd name="connsiteX7" fmla="*/ 4228895 w 7898845"/>
              <a:gd name="connsiteY7" fmla="*/ 5909094 h 5909113"/>
              <a:gd name="connsiteX8" fmla="*/ 4228895 w 7898845"/>
              <a:gd name="connsiteY8" fmla="*/ 5909112 h 5909113"/>
              <a:gd name="connsiteX9" fmla="*/ 3936003 w 7898845"/>
              <a:gd name="connsiteY9" fmla="*/ 5909112 h 5909113"/>
              <a:gd name="connsiteX10" fmla="*/ 3936003 w 7898845"/>
              <a:gd name="connsiteY10" fmla="*/ 5909113 h 5909113"/>
              <a:gd name="connsiteX11" fmla="*/ 0 w 7898845"/>
              <a:gd name="connsiteY11" fmla="*/ 5909113 h 5909113"/>
              <a:gd name="connsiteX12" fmla="*/ 2796838 w 7898845"/>
              <a:gd name="connsiteY12" fmla="*/ 1676 h 5909113"/>
              <a:gd name="connsiteX13" fmla="*/ 2916686 w 7898845"/>
              <a:gd name="connsiteY13" fmla="*/ 1676 h 5909113"/>
              <a:gd name="connsiteX14" fmla="*/ 2917470 w 7898845"/>
              <a:gd name="connsiteY14" fmla="*/ 20 h 5909113"/>
              <a:gd name="connsiteX15" fmla="*/ 3210362 w 7898845"/>
              <a:gd name="connsiteY15" fmla="*/ 20 h 5909113"/>
              <a:gd name="connsiteX16" fmla="*/ 3210362 w 7898845"/>
              <a:gd name="connsiteY16" fmla="*/ 19 h 5909113"/>
              <a:gd name="connsiteX17" fmla="*/ 3555322 w 7898845"/>
              <a:gd name="connsiteY17" fmla="*/ 19 h 5909113"/>
              <a:gd name="connsiteX18" fmla="*/ 3555322 w 7898845"/>
              <a:gd name="connsiteY18" fmla="*/ 1 h 5909113"/>
              <a:gd name="connsiteX19" fmla="*/ 3848214 w 7898845"/>
              <a:gd name="connsiteY19" fmla="*/ 1 h 5909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898845" h="5909113">
                <a:moveTo>
                  <a:pt x="3848214" y="0"/>
                </a:moveTo>
                <a:lnTo>
                  <a:pt x="7898845" y="0"/>
                </a:lnTo>
                <a:lnTo>
                  <a:pt x="7898845" y="5907437"/>
                </a:lnTo>
                <a:lnTo>
                  <a:pt x="7778213" y="5907437"/>
                </a:lnTo>
                <a:lnTo>
                  <a:pt x="7778213" y="5909093"/>
                </a:lnTo>
                <a:lnTo>
                  <a:pt x="7485321" y="5909093"/>
                </a:lnTo>
                <a:lnTo>
                  <a:pt x="7485321" y="5909094"/>
                </a:lnTo>
                <a:lnTo>
                  <a:pt x="4228895" y="5909094"/>
                </a:lnTo>
                <a:lnTo>
                  <a:pt x="4228895" y="5909112"/>
                </a:lnTo>
                <a:lnTo>
                  <a:pt x="3936003" y="5909112"/>
                </a:lnTo>
                <a:lnTo>
                  <a:pt x="3936003" y="5909113"/>
                </a:lnTo>
                <a:lnTo>
                  <a:pt x="0" y="5909113"/>
                </a:lnTo>
                <a:lnTo>
                  <a:pt x="2796838" y="1676"/>
                </a:lnTo>
                <a:lnTo>
                  <a:pt x="2916686" y="1676"/>
                </a:lnTo>
                <a:lnTo>
                  <a:pt x="2917470" y="20"/>
                </a:lnTo>
                <a:lnTo>
                  <a:pt x="3210362" y="20"/>
                </a:lnTo>
                <a:lnTo>
                  <a:pt x="3210362" y="19"/>
                </a:lnTo>
                <a:lnTo>
                  <a:pt x="3555322" y="19"/>
                </a:lnTo>
                <a:lnTo>
                  <a:pt x="3555322" y="1"/>
                </a:lnTo>
                <a:lnTo>
                  <a:pt x="3848214" y="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DF0924E5-8F0D-47CB-B59E-155AFCF8C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06018"/>
            <a:ext cx="5595809" cy="6514590"/>
          </a:xfrm>
          <a:custGeom>
            <a:avLst/>
            <a:gdLst>
              <a:gd name="connsiteX0" fmla="*/ 0 w 6769978"/>
              <a:gd name="connsiteY0" fmla="*/ 0 h 5905761"/>
              <a:gd name="connsiteX1" fmla="*/ 6769978 w 6769978"/>
              <a:gd name="connsiteY1" fmla="*/ 0 h 5905761"/>
              <a:gd name="connsiteX2" fmla="*/ 3973138 w 6769978"/>
              <a:gd name="connsiteY2" fmla="*/ 5905761 h 5905761"/>
              <a:gd name="connsiteX3" fmla="*/ 0 w 6769978"/>
              <a:gd name="connsiteY3" fmla="*/ 5905761 h 590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9978" h="5905761">
                <a:moveTo>
                  <a:pt x="0" y="0"/>
                </a:moveTo>
                <a:lnTo>
                  <a:pt x="6769978" y="0"/>
                </a:lnTo>
                <a:lnTo>
                  <a:pt x="3973138" y="5905761"/>
                </a:lnTo>
                <a:lnTo>
                  <a:pt x="0" y="5905761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9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1A780C-31B6-1A44-A05B-E7BA615167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2824" y="1094052"/>
            <a:ext cx="3535426" cy="3156954"/>
          </a:xfrm>
        </p:spPr>
        <p:txBody>
          <a:bodyPr anchor="b">
            <a:normAutofit/>
          </a:bodyPr>
          <a:lstStyle/>
          <a:p>
            <a:pPr lvl="0"/>
            <a:r>
              <a:rPr lang="en-US" sz="4600">
                <a:solidFill>
                  <a:srgbClr val="FFFFFF"/>
                </a:solidFill>
              </a:rPr>
              <a:t>Questions?</a:t>
            </a:r>
            <a:br>
              <a:rPr lang="en-US" sz="4600">
                <a:solidFill>
                  <a:srgbClr val="FFFFFF"/>
                </a:solidFill>
              </a:rPr>
            </a:br>
            <a:endParaRPr lang="en-US" sz="46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E6A3A-F402-4A4B-AFF9-0A12B9D251D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95809" y="1476315"/>
            <a:ext cx="3788815" cy="4868924"/>
          </a:xfrm>
        </p:spPr>
        <p:txBody>
          <a:bodyPr anchor="ctr">
            <a:normAutofit/>
          </a:bodyPr>
          <a:lstStyle/>
          <a:p>
            <a:pPr lvl="0"/>
            <a:endParaRPr lang="en-US" sz="1900" dirty="0">
              <a:solidFill>
                <a:schemeClr val="bg1"/>
              </a:solidFill>
            </a:endParaRPr>
          </a:p>
          <a:p>
            <a:pPr lvl="0"/>
            <a:endParaRPr lang="en-US" sz="1900" dirty="0">
              <a:solidFill>
                <a:schemeClr val="bg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C2015-FBAA-094F-987C-BF7682C1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hangingPunct="1">
              <a:lnSpc>
                <a:spcPct val="90000"/>
              </a:lnSpc>
              <a:spcBef>
                <a:spcPct val="0"/>
              </a:spcBef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Studio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384153-7FCA-7A48-896D-C3D5C897EBF5}"/>
              </a:ext>
            </a:extLst>
          </p:cNvPr>
          <p:cNvSpPr/>
          <p:nvPr/>
        </p:nvSpPr>
        <p:spPr>
          <a:xfrm>
            <a:off x="1209367" y="2271251"/>
            <a:ext cx="7262281" cy="44087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fontAlgn="base"/>
            <a:r>
              <a:rPr lang="en-US" u="sng" dirty="0">
                <a:hlinkClick r:id="rId2"/>
              </a:rPr>
              <a:t>Assignment 7: Practicing Reactive Forms</a:t>
            </a:r>
            <a:endParaRPr lang="en-US" dirty="0"/>
          </a:p>
          <a:p>
            <a:pPr fontAlgn="base"/>
            <a:r>
              <a:rPr lang="en-US" u="sng" dirty="0">
                <a:hlinkClick r:id="rId3"/>
              </a:rPr>
              <a:t>Section 16 - Course Project - Forms</a:t>
            </a:r>
            <a:endParaRPr lang="en-US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2222689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Forms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0A6923F-65F9-E548-A48A-4E17FB98C11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5359704"/>
              </p:ext>
            </p:extLst>
          </p:nvPr>
        </p:nvGraphicFramePr>
        <p:xfrm>
          <a:off x="1165581" y="2462342"/>
          <a:ext cx="7556500" cy="3594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02" name="Document" r:id="rId4" imgW="7556500" imgH="3594100" progId="Word.Document.12">
                  <p:embed/>
                </p:oleObj>
              </mc:Choice>
              <mc:Fallback>
                <p:oleObj name="Document" r:id="rId4" imgW="7556500" imgH="3594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65581" y="2462342"/>
                        <a:ext cx="7556500" cy="3594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1648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Creating a form in code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54ED886-B5BB-1B48-94CF-AD8A684FC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835911"/>
              </p:ext>
            </p:extLst>
          </p:nvPr>
        </p:nvGraphicFramePr>
        <p:xfrm>
          <a:off x="2156668" y="2658268"/>
          <a:ext cx="4284663" cy="2246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89" name="Document" r:id="rId4" imgW="7556500" imgH="3962400" progId="Word.Document.12">
                  <p:embed/>
                </p:oleObj>
              </mc:Choice>
              <mc:Fallback>
                <p:oleObj name="Document" r:id="rId4" imgW="7556500" imgH="3962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56668" y="2658268"/>
                        <a:ext cx="4284663" cy="2246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6659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Syncing HTML and form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54ED886-B5BB-1B48-94CF-AD8A684FC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6405168"/>
              </p:ext>
            </p:extLst>
          </p:nvPr>
        </p:nvGraphicFramePr>
        <p:xfrm>
          <a:off x="1617663" y="3722688"/>
          <a:ext cx="3887787" cy="309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714" name="Document" r:id="rId4" imgW="7556500" imgH="6019800" progId="Word.Document.12">
                  <p:embed/>
                </p:oleObj>
              </mc:Choice>
              <mc:Fallback>
                <p:oleObj name="Document" r:id="rId4" imgW="7556500" imgH="60198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54ED886-B5BB-1B48-94CF-AD8A684FC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17663" y="3722688"/>
                        <a:ext cx="3887787" cy="309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354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the form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443220-2879-4A4C-95D8-EB63565CF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138" y="2764179"/>
            <a:ext cx="7782119" cy="2673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38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Submitting the form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54ED886-B5BB-1B48-94CF-AD8A684FC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533773"/>
              </p:ext>
            </p:extLst>
          </p:nvPr>
        </p:nvGraphicFramePr>
        <p:xfrm>
          <a:off x="1550988" y="2928938"/>
          <a:ext cx="3889375" cy="309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800" name="Document" r:id="rId4" imgW="7556500" imgH="6019800" progId="Word.Document.12">
                  <p:embed/>
                </p:oleObj>
              </mc:Choice>
              <mc:Fallback>
                <p:oleObj name="Document" r:id="rId4" imgW="7556500" imgH="60198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54ED886-B5BB-1B48-94CF-AD8A684FC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0988" y="2928938"/>
                        <a:ext cx="3889375" cy="3095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7402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CEEB149B-5D24-EB47-B158-72A503940A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66607" y="403352"/>
            <a:ext cx="7742579" cy="1310894"/>
          </a:xfrm>
        </p:spPr>
        <p:txBody>
          <a:bodyPr>
            <a:normAutofit/>
          </a:bodyPr>
          <a:lstStyle/>
          <a:p>
            <a:pPr lvl="0"/>
            <a:r>
              <a:rPr lang="en-US" sz="2800" dirty="0"/>
              <a:t>Submitting the form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58138" cy="1718361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3"/>
            <a:ext cx="10077450" cy="5697347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5504"/>
            <a:ext cx="803132" cy="2312501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54ED886-B5BB-1B48-94CF-AD8A684FC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47729"/>
              </p:ext>
            </p:extLst>
          </p:nvPr>
        </p:nvGraphicFramePr>
        <p:xfrm>
          <a:off x="1552575" y="1830388"/>
          <a:ext cx="3887788" cy="2392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47" name="Document" r:id="rId4" imgW="7556500" imgH="4648200" progId="Word.Document.12">
                  <p:embed/>
                </p:oleObj>
              </mc:Choice>
              <mc:Fallback>
                <p:oleObj name="Document" r:id="rId4" imgW="7556500" imgH="46482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54ED886-B5BB-1B48-94CF-AD8A684FC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2575" y="1830388"/>
                        <a:ext cx="3887788" cy="2392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2ADA2BD-8CDB-D946-B879-8CA0E6B386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0362" y="4039473"/>
            <a:ext cx="4637087" cy="297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02106"/>
      </p:ext>
    </p:extLst>
  </p:cSld>
  <p:clrMapOvr>
    <a:masterClrMapping/>
  </p:clrMapOvr>
</p:sld>
</file>

<file path=ppt/theme/theme1.xml><?xml version="1.0" encoding="utf-8"?>
<a:theme xmlns:a="http://schemas.openxmlformats.org/drawingml/2006/main" name="launchcod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6935</TotalTime>
  <Words>265</Words>
  <Application>Microsoft Macintosh PowerPoint</Application>
  <PresentationFormat>Custom</PresentationFormat>
  <Paragraphs>88</Paragraphs>
  <Slides>39</Slides>
  <Notes>37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Liberation Sans</vt:lpstr>
      <vt:lpstr>Times New Roman</vt:lpstr>
      <vt:lpstr>launchcode1</vt:lpstr>
      <vt:lpstr>Document</vt:lpstr>
      <vt:lpstr>Microsoft Word Document</vt:lpstr>
      <vt:lpstr>PowerPoint Presentation</vt:lpstr>
      <vt:lpstr>Agenda</vt:lpstr>
      <vt:lpstr>PowerPoint Presentation</vt:lpstr>
      <vt:lpstr>Forms</vt:lpstr>
      <vt:lpstr>Creating a form in code</vt:lpstr>
      <vt:lpstr>Syncing HTML and form</vt:lpstr>
      <vt:lpstr>the form</vt:lpstr>
      <vt:lpstr>Submitting the form</vt:lpstr>
      <vt:lpstr>Submitting the form</vt:lpstr>
      <vt:lpstr>Form Validations</vt:lpstr>
      <vt:lpstr>Form Validations</vt:lpstr>
      <vt:lpstr>Form Validations</vt:lpstr>
      <vt:lpstr>Getting Access to Controls. </vt:lpstr>
      <vt:lpstr>Getting Access to Controls. </vt:lpstr>
      <vt:lpstr>Add styling</vt:lpstr>
      <vt:lpstr>Add styling</vt:lpstr>
      <vt:lpstr>Grouping Controls</vt:lpstr>
      <vt:lpstr>Grouping Controls</vt:lpstr>
      <vt:lpstr>Array of Form Controls.</vt:lpstr>
      <vt:lpstr>Array of Form Controls.</vt:lpstr>
      <vt:lpstr>Array of Form Controls.</vt:lpstr>
      <vt:lpstr>Creating Custom Validators</vt:lpstr>
      <vt:lpstr>Creating Custom Validators</vt:lpstr>
      <vt:lpstr>Creating Custom Validators</vt:lpstr>
      <vt:lpstr>Using Error Codes</vt:lpstr>
      <vt:lpstr>Using Error Codes</vt:lpstr>
      <vt:lpstr>Using Error Codes</vt:lpstr>
      <vt:lpstr>Using Error Codes</vt:lpstr>
      <vt:lpstr>Creating a Custom Async Validator</vt:lpstr>
      <vt:lpstr>Creating a Custom Async Validator</vt:lpstr>
      <vt:lpstr>Reacting to Status or Value Changes.</vt:lpstr>
      <vt:lpstr>Reacting to Status or Value Changes.</vt:lpstr>
      <vt:lpstr>Setting and patching form values.</vt:lpstr>
      <vt:lpstr>Setting and patching form values.</vt:lpstr>
      <vt:lpstr>Setting and patching form values.</vt:lpstr>
      <vt:lpstr>Reset form values.</vt:lpstr>
      <vt:lpstr>Setting and patching form values.</vt:lpstr>
      <vt:lpstr>Questions? </vt:lpstr>
      <vt:lpstr>Studio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Chetna Aggarwal</dc:creator>
  <cp:lastModifiedBy>Chetna Aggarwal</cp:lastModifiedBy>
  <cp:revision>353</cp:revision>
  <dcterms:created xsi:type="dcterms:W3CDTF">2020-12-16T22:23:50Z</dcterms:created>
  <dcterms:modified xsi:type="dcterms:W3CDTF">2021-01-13T23:38:28Z</dcterms:modified>
</cp:coreProperties>
</file>